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rels" ContentType="application/vnd.openxmlformats-package.relationships+xml"/>
  <Default Extension="jpeg" ContentType="image/jpeg"/>
  <Default Extension="xml" ContentType="application/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Default Extension="wmf" ContentType="image/x-wmf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1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0B6311-E700-9F4C-B84C-8DBA69087C82}" type="datetimeFigureOut">
              <a:rPr lang="en-US" smtClean="0"/>
              <a:t>5/3/13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52035A-921E-EB42-B2E2-AF54BBF2D8A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0347DA-AFAB-CE45-830D-20F36712D19F}" type="slidenum">
              <a:rPr lang="en-US"/>
              <a:pPr/>
              <a:t>2</a:t>
            </a:fld>
            <a:endParaRPr lang="en-US"/>
          </a:p>
        </p:txBody>
      </p:sp>
      <p:sp>
        <p:nvSpPr>
          <p:cNvPr id="634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D27541-3AF7-554F-B2C9-400C2E9D7B22}" type="slidenum">
              <a:rPr lang="en-US"/>
              <a:pPr/>
              <a:t>3</a:t>
            </a:fld>
            <a:endParaRPr lang="en-US"/>
          </a:p>
        </p:txBody>
      </p:sp>
      <p:sp>
        <p:nvSpPr>
          <p:cNvPr id="645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089E46-1215-4F4B-B9B0-2DF788D5BB51}" type="slidenum">
              <a:rPr lang="en-US"/>
              <a:pPr/>
              <a:t>4</a:t>
            </a:fld>
            <a:endParaRPr lang="en-US"/>
          </a:p>
        </p:txBody>
      </p:sp>
      <p:sp>
        <p:nvSpPr>
          <p:cNvPr id="655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C7C906-3476-4646-B424-7CC32673DD18}" type="slidenum">
              <a:rPr lang="en-US"/>
              <a:pPr/>
              <a:t>5</a:t>
            </a:fld>
            <a:endParaRPr lang="en-US"/>
          </a:p>
        </p:txBody>
      </p:sp>
      <p:sp>
        <p:nvSpPr>
          <p:cNvPr id="665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02A489-74C6-184C-BF51-D22D33FA93ED}" type="slidenum">
              <a:rPr lang="en-US"/>
              <a:pPr/>
              <a:t>6</a:t>
            </a:fld>
            <a:endParaRPr lang="en-US"/>
          </a:p>
        </p:txBody>
      </p:sp>
      <p:sp>
        <p:nvSpPr>
          <p:cNvPr id="675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A787E8-5DC2-2146-8B77-ED78957213BF}" type="slidenum">
              <a:rPr lang="en-US"/>
              <a:pPr/>
              <a:t>7</a:t>
            </a:fld>
            <a:endParaRPr lang="en-US"/>
          </a:p>
        </p:txBody>
      </p:sp>
      <p:sp>
        <p:nvSpPr>
          <p:cNvPr id="686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D78B-209A-AA48-9E42-745733A67322}" type="datetimeFigureOut">
              <a:rPr lang="en-US" smtClean="0"/>
              <a:t>5/3/13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27B5D-E3B7-FE4F-9B50-3CD01BAA42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D78B-209A-AA48-9E42-745733A67322}" type="datetimeFigureOut">
              <a:rPr lang="en-US" smtClean="0"/>
              <a:t>5/3/13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27B5D-E3B7-FE4F-9B50-3CD01BAA42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D78B-209A-AA48-9E42-745733A67322}" type="datetimeFigureOut">
              <a:rPr lang="en-US" smtClean="0"/>
              <a:t>5/3/13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27B5D-E3B7-FE4F-9B50-3CD01BAA42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D78B-209A-AA48-9E42-745733A67322}" type="datetimeFigureOut">
              <a:rPr lang="en-US" smtClean="0"/>
              <a:t>5/3/13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27B5D-E3B7-FE4F-9B50-3CD01BAA42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D78B-209A-AA48-9E42-745733A67322}" type="datetimeFigureOut">
              <a:rPr lang="en-US" smtClean="0"/>
              <a:t>5/3/13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27B5D-E3B7-FE4F-9B50-3CD01BAA42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D78B-209A-AA48-9E42-745733A67322}" type="datetimeFigureOut">
              <a:rPr lang="en-US" smtClean="0"/>
              <a:t>5/3/13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27B5D-E3B7-FE4F-9B50-3CD01BAA42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D78B-209A-AA48-9E42-745733A67322}" type="datetimeFigureOut">
              <a:rPr lang="en-US" smtClean="0"/>
              <a:t>5/3/13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27B5D-E3B7-FE4F-9B50-3CD01BAA42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D78B-209A-AA48-9E42-745733A67322}" type="datetimeFigureOut">
              <a:rPr lang="en-US" smtClean="0"/>
              <a:t>5/3/13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27B5D-E3B7-FE4F-9B50-3CD01BAA42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D78B-209A-AA48-9E42-745733A67322}" type="datetimeFigureOut">
              <a:rPr lang="en-US" smtClean="0"/>
              <a:t>5/3/13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27B5D-E3B7-FE4F-9B50-3CD01BAA42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D78B-209A-AA48-9E42-745733A67322}" type="datetimeFigureOut">
              <a:rPr lang="en-US" smtClean="0"/>
              <a:t>5/3/13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27B5D-E3B7-FE4F-9B50-3CD01BAA42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D78B-209A-AA48-9E42-745733A67322}" type="datetimeFigureOut">
              <a:rPr lang="en-US" smtClean="0"/>
              <a:t>5/3/13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27B5D-E3B7-FE4F-9B50-3CD01BAA42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78D78B-209A-AA48-9E42-745733A67322}" type="datetimeFigureOut">
              <a:rPr lang="en-US" smtClean="0"/>
              <a:t>5/3/13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F27B5D-E3B7-FE4F-9B50-3CD01BAA4275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Bureaucracies as Implementers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Bureaucracies as Implementers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What Implementation Means</a:t>
            </a:r>
          </a:p>
          <a:p>
            <a:pPr lvl="1">
              <a:lnSpc>
                <a:spcPct val="90000"/>
              </a:lnSpc>
            </a:pPr>
            <a:r>
              <a:rPr lang="en-US"/>
              <a:t>Translating the goals and objectives of a policy into an operating, ongoing program</a:t>
            </a:r>
          </a:p>
          <a:p>
            <a:pPr lvl="1">
              <a:lnSpc>
                <a:spcPct val="90000"/>
              </a:lnSpc>
            </a:pPr>
            <a:r>
              <a:rPr lang="en-US"/>
              <a:t>Implementation includes:</a:t>
            </a:r>
          </a:p>
          <a:p>
            <a:pPr lvl="2">
              <a:lnSpc>
                <a:spcPct val="90000"/>
              </a:lnSpc>
            </a:pPr>
            <a:r>
              <a:rPr lang="en-US"/>
              <a:t>Creating and assigning an agency the policy</a:t>
            </a:r>
          </a:p>
          <a:p>
            <a:pPr lvl="2">
              <a:lnSpc>
                <a:spcPct val="90000"/>
              </a:lnSpc>
            </a:pPr>
            <a:r>
              <a:rPr lang="en-US"/>
              <a:t>Translating policy into rules, regulations and forms</a:t>
            </a:r>
          </a:p>
          <a:p>
            <a:pPr lvl="2">
              <a:lnSpc>
                <a:spcPct val="90000"/>
              </a:lnSpc>
            </a:pPr>
            <a:r>
              <a:rPr lang="en-US"/>
              <a:t>Coordinating resources to achieve the goals</a:t>
            </a:r>
          </a:p>
          <a:p>
            <a:pPr lvl="1">
              <a:lnSpc>
                <a:spcPct val="90000"/>
              </a:lnSpc>
            </a:pPr>
            <a:r>
              <a:rPr lang="en-US"/>
              <a:t>Stage of policymaking that takes place between establishment and consequences of a policy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 bldLvl="3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Bureaucracies as Implementers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Why the Best-Laid Plans Sometimes Flunk the Implementation Test</a:t>
            </a:r>
          </a:p>
          <a:p>
            <a:pPr lvl="1">
              <a:lnSpc>
                <a:spcPct val="90000"/>
              </a:lnSpc>
            </a:pPr>
            <a:r>
              <a:rPr lang="en-US"/>
              <a:t>Program Design</a:t>
            </a:r>
          </a:p>
          <a:p>
            <a:pPr lvl="1">
              <a:lnSpc>
                <a:spcPct val="90000"/>
              </a:lnSpc>
            </a:pPr>
            <a:r>
              <a:rPr lang="en-US"/>
              <a:t>Lack of Clarity</a:t>
            </a:r>
          </a:p>
          <a:p>
            <a:pPr lvl="2">
              <a:lnSpc>
                <a:spcPct val="90000"/>
              </a:lnSpc>
            </a:pPr>
            <a:r>
              <a:rPr lang="en-US"/>
              <a:t>Congressional laws are ambiguous and imprecise.</a:t>
            </a:r>
          </a:p>
          <a:p>
            <a:pPr lvl="2">
              <a:lnSpc>
                <a:spcPct val="90000"/>
              </a:lnSpc>
            </a:pPr>
            <a:r>
              <a:rPr lang="en-US"/>
              <a:t>Sometimes the laws conflict with each other.</a:t>
            </a:r>
          </a:p>
          <a:p>
            <a:pPr lvl="1">
              <a:lnSpc>
                <a:spcPct val="90000"/>
              </a:lnSpc>
            </a:pPr>
            <a:r>
              <a:rPr lang="en-US"/>
              <a:t>Lack of Resources</a:t>
            </a:r>
          </a:p>
          <a:p>
            <a:pPr lvl="2">
              <a:lnSpc>
                <a:spcPct val="90000"/>
              </a:lnSpc>
            </a:pPr>
            <a:r>
              <a:rPr lang="en-US"/>
              <a:t>Agencies may be big, but may not have staff to carry out policy goals.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 bldLvl="3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Bureaucracies as Implementers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419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Why the Best-Laid Plans Sometimes Flunk the Implementation Test</a:t>
            </a:r>
          </a:p>
          <a:p>
            <a:pPr lvl="1">
              <a:lnSpc>
                <a:spcPct val="90000"/>
              </a:lnSpc>
            </a:pPr>
            <a:r>
              <a:rPr lang="en-US"/>
              <a:t>Lack of Resources (continued)</a:t>
            </a:r>
          </a:p>
          <a:p>
            <a:pPr lvl="2">
              <a:lnSpc>
                <a:spcPct val="90000"/>
              </a:lnSpc>
            </a:pPr>
            <a:r>
              <a:rPr lang="en-US"/>
              <a:t>Many different types of resources are needed: personnel, training, supplies, and equipment</a:t>
            </a:r>
          </a:p>
          <a:p>
            <a:pPr lvl="2">
              <a:lnSpc>
                <a:spcPct val="90000"/>
              </a:lnSpc>
            </a:pPr>
            <a:r>
              <a:rPr lang="en-US"/>
              <a:t>May also lack the authority to act</a:t>
            </a:r>
          </a:p>
          <a:p>
            <a:pPr lvl="1">
              <a:lnSpc>
                <a:spcPct val="90000"/>
              </a:lnSpc>
            </a:pPr>
            <a:r>
              <a:rPr lang="en-US"/>
              <a:t>Administrative Routine</a:t>
            </a:r>
          </a:p>
          <a:p>
            <a:pPr lvl="2">
              <a:lnSpc>
                <a:spcPct val="90000"/>
              </a:lnSpc>
            </a:pPr>
            <a:r>
              <a:rPr lang="en-US"/>
              <a:t>Standard Operating Procedures (SOPs) bring uniformity to complex organizations.</a:t>
            </a:r>
          </a:p>
          <a:p>
            <a:pPr lvl="2">
              <a:lnSpc>
                <a:spcPct val="90000"/>
              </a:lnSpc>
            </a:pPr>
            <a:r>
              <a:rPr lang="en-US"/>
              <a:t>It is often difficult to change the routines.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 bldLvl="3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Bureaucracies as Implementers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724400"/>
          </a:xfrm>
        </p:spPr>
        <p:txBody>
          <a:bodyPr/>
          <a:lstStyle/>
          <a:p>
            <a:r>
              <a:rPr lang="en-US" sz="2800"/>
              <a:t>Why the Best-Laid Plans Sometimes Flunk the Implementation Test</a:t>
            </a:r>
          </a:p>
          <a:p>
            <a:pPr lvl="1"/>
            <a:r>
              <a:rPr lang="en-US" sz="2400"/>
              <a:t>Administrator’s Dispositions</a:t>
            </a:r>
          </a:p>
          <a:p>
            <a:pPr lvl="2"/>
            <a:r>
              <a:rPr lang="en-US" sz="2000"/>
              <a:t>Administrative discretion is the authority to select among various responses.</a:t>
            </a:r>
          </a:p>
          <a:p>
            <a:pPr lvl="2"/>
            <a:r>
              <a:rPr lang="en-US" sz="2000"/>
              <a:t>Street-level bureaucrats have the most discretion.</a:t>
            </a:r>
          </a:p>
          <a:p>
            <a:pPr lvl="2"/>
            <a:r>
              <a:rPr lang="en-US" sz="2000"/>
              <a:t>Discretion is greatest where SOPs are not prevalent.</a:t>
            </a:r>
          </a:p>
          <a:p>
            <a:pPr lvl="1"/>
            <a:r>
              <a:rPr lang="en-US" sz="2400"/>
              <a:t>Fragmentation</a:t>
            </a:r>
          </a:p>
          <a:p>
            <a:pPr lvl="2"/>
            <a:r>
              <a:rPr lang="en-US" sz="2000"/>
              <a:t>Some policies are spread among several agencies.</a:t>
            </a:r>
          </a:p>
          <a:p>
            <a:pPr lvl="2"/>
            <a:r>
              <a:rPr lang="en-US" sz="2000"/>
              <a:t>Some agencies have different rules for the same policy.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 bldLvl="3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Bureaucracies as Implementers</a:t>
            </a:r>
          </a:p>
        </p:txBody>
      </p:sp>
      <p:pic>
        <p:nvPicPr>
          <p:cNvPr id="46088" name="Picture 8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055688" y="1600200"/>
            <a:ext cx="7032625" cy="4525963"/>
          </a:xfrm>
          <a:noFill/>
          <a:ln/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Bureaucracies as Implementers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Case Study: The Voting Rights Act of 1965</a:t>
            </a:r>
          </a:p>
          <a:p>
            <a:pPr lvl="1"/>
            <a:r>
              <a:rPr lang="en-US"/>
              <a:t>Generally considered a success</a:t>
            </a:r>
          </a:p>
          <a:p>
            <a:pPr lvl="1"/>
            <a:r>
              <a:rPr lang="en-US"/>
              <a:t>Had a clear, concise goal</a:t>
            </a:r>
          </a:p>
          <a:p>
            <a:pPr lvl="1"/>
            <a:r>
              <a:rPr lang="en-US"/>
              <a:t>The implementation was clear</a:t>
            </a:r>
          </a:p>
          <a:p>
            <a:pPr lvl="1"/>
            <a:r>
              <a:rPr lang="en-US"/>
              <a:t>Those carrying out the law had obvious authority and vigor to do so.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bldLvl="2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293</Words>
  <Application>Microsoft Macintosh PowerPoint</Application>
  <PresentationFormat>On-screen Show (4:3)</PresentationFormat>
  <Paragraphs>47</Paragraphs>
  <Slides>7</Slides>
  <Notes>6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Bureaucracies as Implementers</vt:lpstr>
      <vt:lpstr>Bureaucracies as Implementers</vt:lpstr>
      <vt:lpstr>Bureaucracies as Implementers</vt:lpstr>
      <vt:lpstr>Bureaucracies as Implementers</vt:lpstr>
      <vt:lpstr>Bureaucracies as Implementers</vt:lpstr>
      <vt:lpstr>Bureaucracies as Implementers</vt:lpstr>
      <vt:lpstr>Bureaucracies as Implementers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Bureaucracies as Implementers</dc:title>
  <dc:creator>madisonk</dc:creator>
  <cp:lastModifiedBy>madisonk</cp:lastModifiedBy>
  <cp:revision>1</cp:revision>
  <dcterms:created xsi:type="dcterms:W3CDTF">2013-05-03T14:37:00Z</dcterms:created>
  <dcterms:modified xsi:type="dcterms:W3CDTF">2013-05-03T14:38:46Z</dcterms:modified>
</cp:coreProperties>
</file>